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0"/>
  </p:notesMasterIdLst>
  <p:sldIdLst>
    <p:sldId id="258" r:id="rId2"/>
    <p:sldId id="257" r:id="rId3"/>
    <p:sldId id="259" r:id="rId4"/>
    <p:sldId id="260" r:id="rId5"/>
    <p:sldId id="261" r:id="rId6"/>
    <p:sldId id="262" r:id="rId7"/>
    <p:sldId id="263" r:id="rId8"/>
    <p:sldId id="264"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DCFF3"/>
    <a:srgbClr val="F7901E"/>
    <a:srgbClr val="C51D2E"/>
    <a:srgbClr val="00DFFF"/>
    <a:srgbClr val="D5624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0" autoAdjust="0"/>
    <p:restoredTop sz="93341" autoAdjust="0"/>
  </p:normalViewPr>
  <p:slideViewPr>
    <p:cSldViewPr snapToGrid="0" snapToObjects="1">
      <p:cViewPr>
        <p:scale>
          <a:sx n="106" d="100"/>
          <a:sy n="106" d="100"/>
        </p:scale>
        <p:origin x="1434" y="20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FB73ABE-1FCC-46BE-8014-20A22311BE9F}" type="datetimeFigureOut">
              <a:rPr lang="en-US" smtClean="0"/>
              <a:t>7/17/2025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7A0D984-C6A5-45DF-9073-A2D86A555E7C}" type="slidenum">
              <a:rPr lang="en-US" smtClean="0"/>
              <a:t>‹#›</a:t>
            </a:fld>
            <a:endParaRPr lang="en-US"/>
          </a:p>
        </p:txBody>
      </p:sp>
    </p:spTree>
    <p:extLst>
      <p:ext uri="{BB962C8B-B14F-4D97-AF65-F5344CB8AC3E}">
        <p14:creationId xmlns:p14="http://schemas.microsoft.com/office/powerpoint/2010/main" val="23013679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7A0D984-C6A5-45DF-9073-A2D86A555E7C}" type="slidenum">
              <a:rPr lang="en-US" smtClean="0"/>
              <a:t>2</a:t>
            </a:fld>
            <a:endParaRPr lang="en-US"/>
          </a:p>
        </p:txBody>
      </p:sp>
    </p:spTree>
    <p:extLst>
      <p:ext uri="{BB962C8B-B14F-4D97-AF65-F5344CB8AC3E}">
        <p14:creationId xmlns:p14="http://schemas.microsoft.com/office/powerpoint/2010/main" val="388358270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096D63-FEC7-61FB-7F21-8D5A0C748D4D}"/>
              </a:ext>
            </a:extLst>
          </p:cNvPr>
          <p:cNvSpPr>
            <a:spLocks noGrp="1"/>
          </p:cNvSpPr>
          <p:nvPr>
            <p:ph type="ctrTitle"/>
          </p:nvPr>
        </p:nvSpPr>
        <p:spPr>
          <a:xfrm>
            <a:off x="1524000" y="406400"/>
            <a:ext cx="9144000" cy="2387600"/>
          </a:xfrm>
        </p:spPr>
        <p:txBody>
          <a:bodyPr anchor="b"/>
          <a:lstStyle>
            <a:lvl1pPr algn="ctr">
              <a:defRPr sz="6000">
                <a:solidFill>
                  <a:schemeClr val="bg1"/>
                </a:solidFill>
              </a:defRPr>
            </a:lvl1pPr>
          </a:lstStyle>
          <a:p>
            <a:r>
              <a:rPr lang="en-US" dirty="0"/>
              <a:t>Click to edit Master title style</a:t>
            </a:r>
          </a:p>
        </p:txBody>
      </p:sp>
      <p:sp>
        <p:nvSpPr>
          <p:cNvPr id="3" name="Subtitle 2">
            <a:extLst>
              <a:ext uri="{FF2B5EF4-FFF2-40B4-BE49-F238E27FC236}">
                <a16:creationId xmlns:a16="http://schemas.microsoft.com/office/drawing/2014/main" id="{BBF886BB-AB41-DE19-46F1-48BC4114BC08}"/>
              </a:ext>
            </a:extLst>
          </p:cNvPr>
          <p:cNvSpPr>
            <a:spLocks noGrp="1"/>
          </p:cNvSpPr>
          <p:nvPr>
            <p:ph type="subTitle" idx="1"/>
          </p:nvPr>
        </p:nvSpPr>
        <p:spPr>
          <a:xfrm>
            <a:off x="1524000" y="2794000"/>
            <a:ext cx="9144000" cy="16557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13956226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1C58CA-E156-98D5-1920-809933CED262}"/>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DCCA4A03-0466-DA05-5AE1-B09259D0881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802002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8C9435-06F0-BB12-88E3-2C75319F685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E2450FD-32FF-FBCF-6EC7-C9CFD942C97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1480301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9360A-A9EF-2FA4-562D-C96B4756AA88}"/>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0B4551F3-4D95-6714-8EA6-3DE854BABE11}"/>
              </a:ext>
            </a:extLst>
          </p:cNvPr>
          <p:cNvSpPr>
            <a:spLocks noGrp="1"/>
          </p:cNvSpPr>
          <p:nvPr>
            <p:ph sz="half" idx="1"/>
          </p:nvPr>
        </p:nvSpPr>
        <p:spPr>
          <a:xfrm>
            <a:off x="510988" y="2178421"/>
            <a:ext cx="5181600" cy="39985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E169265-FAEE-2853-5A3F-4021D196038D}"/>
              </a:ext>
            </a:extLst>
          </p:cNvPr>
          <p:cNvSpPr>
            <a:spLocks noGrp="1"/>
          </p:cNvSpPr>
          <p:nvPr>
            <p:ph sz="half" idx="2"/>
          </p:nvPr>
        </p:nvSpPr>
        <p:spPr>
          <a:xfrm>
            <a:off x="5930153" y="2178421"/>
            <a:ext cx="5423647" cy="399854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357230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426CDD-E76C-36DE-670B-7B399CC0265F}"/>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9760006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949270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355D365-1B76-2E65-73C4-EFE27B24CBA3}"/>
              </a:ext>
            </a:extLst>
          </p:cNvPr>
          <p:cNvSpPr>
            <a:spLocks noGrp="1"/>
          </p:cNvSpPr>
          <p:nvPr>
            <p:ph type="title"/>
          </p:nvPr>
        </p:nvSpPr>
        <p:spPr>
          <a:xfrm>
            <a:off x="510988" y="1361571"/>
            <a:ext cx="10842812" cy="936717"/>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0DAC3E16-AA6B-6E54-A940-5915BFBCD3F7}"/>
              </a:ext>
            </a:extLst>
          </p:cNvPr>
          <p:cNvSpPr>
            <a:spLocks noGrp="1"/>
          </p:cNvSpPr>
          <p:nvPr>
            <p:ph type="body" idx="1"/>
          </p:nvPr>
        </p:nvSpPr>
        <p:spPr>
          <a:xfrm>
            <a:off x="510988" y="2368347"/>
            <a:ext cx="10842812" cy="399853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888132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4" r:id="rId5"/>
    <p:sldLayoutId id="2147483655" r:id="rId6"/>
  </p:sldLayoutIdLst>
  <p:txStyles>
    <p:titleStyle>
      <a:lvl1pPr algn="l" defTabSz="914400" rtl="0" eaLnBrk="1" latinLnBrk="0" hangingPunct="1">
        <a:lnSpc>
          <a:spcPct val="90000"/>
        </a:lnSpc>
        <a:spcBef>
          <a:spcPct val="0"/>
        </a:spcBef>
        <a:buNone/>
        <a:defRPr sz="4000" b="1" kern="1200">
          <a:solidFill>
            <a:schemeClr val="accent2"/>
          </a:solidFill>
          <a:latin typeface="Helvetica"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Helvetica"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Helvetica"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Helvetica"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93B220A-9E23-0A42-4EF7-E0A38106564E}"/>
              </a:ext>
            </a:extLst>
          </p:cNvPr>
          <p:cNvSpPr>
            <a:spLocks noGrp="1"/>
          </p:cNvSpPr>
          <p:nvPr>
            <p:ph type="ctrTitle"/>
          </p:nvPr>
        </p:nvSpPr>
        <p:spPr>
          <a:xfrm>
            <a:off x="1524000" y="1311746"/>
            <a:ext cx="9144000" cy="2387600"/>
          </a:xfrm>
        </p:spPr>
        <p:txBody>
          <a:bodyPr/>
          <a:lstStyle/>
          <a:p>
            <a:r>
              <a:rPr lang="en-US" dirty="0">
                <a:latin typeface="Red Hat Display" panose="020B0604020202020204" charset="0"/>
                <a:ea typeface="Red Hat Display" panose="020B0604020202020204" charset="0"/>
                <a:cs typeface="Red Hat Display" panose="020B0604020202020204" charset="0"/>
              </a:rPr>
              <a:t>2025 GRC </a:t>
            </a:r>
            <a:br>
              <a:rPr lang="en-US" dirty="0">
                <a:latin typeface="Red Hat Display" panose="020B0604020202020204" charset="0"/>
                <a:ea typeface="Red Hat Display" panose="020B0604020202020204" charset="0"/>
                <a:cs typeface="Red Hat Display" panose="020B0604020202020204" charset="0"/>
              </a:rPr>
            </a:br>
            <a:r>
              <a:rPr lang="en-US" dirty="0">
                <a:latin typeface="Red Hat Display" panose="020B0604020202020204" charset="0"/>
                <a:ea typeface="Red Hat Display" panose="020B0604020202020204" charset="0"/>
                <a:cs typeface="Red Hat Display" panose="020B0604020202020204" charset="0"/>
              </a:rPr>
              <a:t>Presentation Tips</a:t>
            </a:r>
            <a:endParaRPr lang="en-US" dirty="0"/>
          </a:p>
        </p:txBody>
      </p:sp>
    </p:spTree>
    <p:extLst>
      <p:ext uri="{BB962C8B-B14F-4D97-AF65-F5344CB8AC3E}">
        <p14:creationId xmlns:p14="http://schemas.microsoft.com/office/powerpoint/2010/main" val="38650181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4D7EC8-07FC-2138-172C-67E066A94594}"/>
              </a:ext>
            </a:extLst>
          </p:cNvPr>
          <p:cNvSpPr>
            <a:spLocks noGrp="1"/>
          </p:cNvSpPr>
          <p:nvPr>
            <p:ph type="title"/>
          </p:nvPr>
        </p:nvSpPr>
        <p:spPr/>
        <p:txBody>
          <a:bodyPr/>
          <a:lstStyle/>
          <a:p>
            <a:r>
              <a:rPr lang="en-GB" altLang="en-US" dirty="0">
                <a:latin typeface="Helvetica" panose="020B0604020202020204" pitchFamily="34" charset="0"/>
              </a:rPr>
              <a:t>Technical Paper PPT Requirements</a:t>
            </a:r>
            <a:endParaRPr lang="en-US" dirty="0"/>
          </a:p>
        </p:txBody>
      </p:sp>
      <p:sp>
        <p:nvSpPr>
          <p:cNvPr id="3" name="Content Placeholder 2">
            <a:extLst>
              <a:ext uri="{FF2B5EF4-FFF2-40B4-BE49-F238E27FC236}">
                <a16:creationId xmlns:a16="http://schemas.microsoft.com/office/drawing/2014/main" id="{2821483A-39A4-672D-EFE5-D20DD24E48D0}"/>
              </a:ext>
            </a:extLst>
          </p:cNvPr>
          <p:cNvSpPr>
            <a:spLocks noGrp="1"/>
          </p:cNvSpPr>
          <p:nvPr>
            <p:ph idx="1"/>
          </p:nvPr>
        </p:nvSpPr>
        <p:spPr/>
        <p:txBody>
          <a:bodyPr>
            <a:normAutofit fontScale="62500" lnSpcReduction="20000"/>
          </a:bodyPr>
          <a:lstStyle/>
          <a:p>
            <a:pPr eaLnBrk="1" fontAlgn="auto" hangingPunct="1">
              <a:lnSpc>
                <a:spcPct val="100000"/>
              </a:lnSpc>
              <a:spcAft>
                <a:spcPts val="0"/>
              </a:spcAft>
              <a:defRPr/>
            </a:pPr>
            <a:r>
              <a:rPr lang="en-US" sz="2800" b="1" dirty="0"/>
              <a:t>Presentations will be 20 minutes total, including Q&amp;A (ex. 15 minute presentation and 5 minute Q&amp;A)</a:t>
            </a:r>
          </a:p>
          <a:p>
            <a:pPr eaLnBrk="1" fontAlgn="auto" hangingPunct="1">
              <a:lnSpc>
                <a:spcPct val="100000"/>
              </a:lnSpc>
              <a:spcAft>
                <a:spcPts val="0"/>
              </a:spcAft>
              <a:defRPr/>
            </a:pPr>
            <a:r>
              <a:rPr lang="en-US" sz="2800" dirty="0"/>
              <a:t>All technical presentations must be designed using PowerPoint. </a:t>
            </a:r>
          </a:p>
          <a:p>
            <a:pPr eaLnBrk="1" fontAlgn="auto" hangingPunct="1">
              <a:lnSpc>
                <a:spcPct val="100000"/>
              </a:lnSpc>
              <a:spcAft>
                <a:spcPts val="0"/>
              </a:spcAft>
              <a:defRPr/>
            </a:pPr>
            <a:r>
              <a:rPr lang="en-US" sz="2800" dirty="0"/>
              <a:t>16:9 aspect ratio (widescreen)</a:t>
            </a:r>
          </a:p>
          <a:p>
            <a:pPr eaLnBrk="1" fontAlgn="auto" hangingPunct="1">
              <a:lnSpc>
                <a:spcPct val="100000"/>
              </a:lnSpc>
              <a:spcAft>
                <a:spcPts val="0"/>
              </a:spcAft>
              <a:defRPr/>
            </a:pPr>
            <a:r>
              <a:rPr lang="en-US" sz="2800" dirty="0"/>
              <a:t>Minimum Font size for body copy = 18 pt.</a:t>
            </a:r>
          </a:p>
          <a:p>
            <a:pPr eaLnBrk="1" fontAlgn="auto" hangingPunct="1">
              <a:lnSpc>
                <a:spcPct val="100000"/>
              </a:lnSpc>
              <a:spcAft>
                <a:spcPts val="0"/>
              </a:spcAft>
              <a:defRPr/>
            </a:pPr>
            <a:r>
              <a:rPr lang="en-US" sz="2800" dirty="0"/>
              <a:t>Use page numbers on each slide.</a:t>
            </a:r>
          </a:p>
          <a:p>
            <a:pPr eaLnBrk="1" fontAlgn="auto" hangingPunct="1">
              <a:lnSpc>
                <a:spcPct val="100000"/>
              </a:lnSpc>
              <a:spcAft>
                <a:spcPts val="0"/>
              </a:spcAft>
              <a:defRPr/>
            </a:pPr>
            <a:r>
              <a:rPr lang="en-US" sz="2800" dirty="0"/>
              <a:t>Slide 1: Title, authors</a:t>
            </a:r>
          </a:p>
          <a:p>
            <a:pPr eaLnBrk="1" fontAlgn="auto" hangingPunct="1">
              <a:lnSpc>
                <a:spcPct val="100000"/>
              </a:lnSpc>
              <a:spcAft>
                <a:spcPts val="0"/>
              </a:spcAft>
              <a:defRPr/>
            </a:pPr>
            <a:r>
              <a:rPr lang="en-US" sz="2800" dirty="0"/>
              <a:t>Slide 2: Presenters/photos, logos (as needed)</a:t>
            </a:r>
          </a:p>
          <a:p>
            <a:pPr eaLnBrk="1" fontAlgn="auto" hangingPunct="1">
              <a:lnSpc>
                <a:spcPct val="100000"/>
              </a:lnSpc>
              <a:spcAft>
                <a:spcPts val="0"/>
              </a:spcAft>
              <a:defRPr/>
            </a:pPr>
            <a:r>
              <a:rPr lang="en-US" sz="2800" dirty="0"/>
              <a:t>Slides: Technical content – use slide 2 as the template for your technical content. Company logos are not permitted for use in the technical content area)</a:t>
            </a:r>
          </a:p>
          <a:p>
            <a:pPr eaLnBrk="1" fontAlgn="auto" hangingPunct="1">
              <a:lnSpc>
                <a:spcPct val="100000"/>
              </a:lnSpc>
              <a:spcAft>
                <a:spcPts val="0"/>
              </a:spcAft>
              <a:defRPr/>
            </a:pPr>
            <a:r>
              <a:rPr lang="en-US" sz="2800" dirty="0"/>
              <a:t>Final Slides: References, acknowledgements, required DOE disclaimers (if applicable) followed by thank you for participating slide. Slide 1 OR 2 may be used for these purposes.</a:t>
            </a:r>
          </a:p>
          <a:p>
            <a:endParaRPr lang="en-US" dirty="0"/>
          </a:p>
        </p:txBody>
      </p:sp>
    </p:spTree>
    <p:extLst>
      <p:ext uri="{BB962C8B-B14F-4D97-AF65-F5344CB8AC3E}">
        <p14:creationId xmlns:p14="http://schemas.microsoft.com/office/powerpoint/2010/main" val="41362529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182220-EC67-67E1-60A0-E180C004790F}"/>
              </a:ext>
            </a:extLst>
          </p:cNvPr>
          <p:cNvSpPr>
            <a:spLocks noGrp="1"/>
          </p:cNvSpPr>
          <p:nvPr>
            <p:ph type="title"/>
          </p:nvPr>
        </p:nvSpPr>
        <p:spPr/>
        <p:txBody>
          <a:bodyPr/>
          <a:lstStyle/>
          <a:p>
            <a:r>
              <a:rPr lang="en-GB" altLang="en-US" dirty="0">
                <a:latin typeface="Helvetica" panose="020B0604020202020204" pitchFamily="34" charset="0"/>
              </a:rPr>
              <a:t>Bad Slide Characteristics</a:t>
            </a:r>
            <a:endParaRPr lang="en-US" dirty="0"/>
          </a:p>
        </p:txBody>
      </p:sp>
      <p:sp>
        <p:nvSpPr>
          <p:cNvPr id="3" name="Content Placeholder 2">
            <a:extLst>
              <a:ext uri="{FF2B5EF4-FFF2-40B4-BE49-F238E27FC236}">
                <a16:creationId xmlns:a16="http://schemas.microsoft.com/office/drawing/2014/main" id="{E4ADE160-30AD-D11F-E2A8-3FA47CD16338}"/>
              </a:ext>
            </a:extLst>
          </p:cNvPr>
          <p:cNvSpPr>
            <a:spLocks noGrp="1"/>
          </p:cNvSpPr>
          <p:nvPr>
            <p:ph idx="1"/>
          </p:nvPr>
        </p:nvSpPr>
        <p:spPr/>
        <p:txBody>
          <a:bodyPr>
            <a:normAutofit fontScale="77500" lnSpcReduction="20000"/>
          </a:bodyPr>
          <a:lstStyle/>
          <a:p>
            <a:pPr eaLnBrk="1" fontAlgn="auto" hangingPunct="1">
              <a:lnSpc>
                <a:spcPts val="2800"/>
              </a:lnSpc>
              <a:spcAft>
                <a:spcPts val="0"/>
              </a:spcAft>
              <a:defRPr/>
            </a:pPr>
            <a:r>
              <a:rPr lang="en-GB" sz="2800" dirty="0"/>
              <a:t>Slides become difficult to read when you try to cover too much material on one slide</a:t>
            </a:r>
          </a:p>
          <a:p>
            <a:pPr eaLnBrk="1" fontAlgn="auto" hangingPunct="1">
              <a:lnSpc>
                <a:spcPts val="2800"/>
              </a:lnSpc>
              <a:spcAft>
                <a:spcPts val="0"/>
              </a:spcAft>
              <a:defRPr/>
            </a:pPr>
            <a:r>
              <a:rPr lang="en-GB" sz="2800" dirty="0"/>
              <a:t>Text that is too small or a font </a:t>
            </a:r>
            <a:r>
              <a:rPr lang="en-GB" sz="2800" dirty="0" err="1"/>
              <a:t>color</a:t>
            </a:r>
            <a:r>
              <a:rPr lang="en-GB" sz="2800" dirty="0"/>
              <a:t> that does not provide enough contrast from the background will not be legible</a:t>
            </a:r>
          </a:p>
          <a:p>
            <a:pPr eaLnBrk="1" fontAlgn="auto" hangingPunct="1">
              <a:lnSpc>
                <a:spcPts val="2800"/>
              </a:lnSpc>
              <a:spcAft>
                <a:spcPts val="0"/>
              </a:spcAft>
              <a:defRPr/>
            </a:pPr>
            <a:r>
              <a:rPr lang="en-GB" sz="2800" dirty="0"/>
              <a:t>AVOID USING ALL CAPS FOR BODY COPY, as well as </a:t>
            </a:r>
            <a:r>
              <a:rPr lang="en-GB" sz="2800" u="sng" dirty="0"/>
              <a:t>using underlining for emphasis</a:t>
            </a:r>
            <a:r>
              <a:rPr lang="en-GB" sz="2800" dirty="0"/>
              <a:t>, as this makes it difficult to read. Use </a:t>
            </a:r>
            <a:r>
              <a:rPr lang="en-GB" sz="2800" b="1" dirty="0"/>
              <a:t>bolding</a:t>
            </a:r>
            <a:r>
              <a:rPr lang="en-GB" sz="2800" dirty="0"/>
              <a:t> for emphasis. </a:t>
            </a:r>
          </a:p>
          <a:p>
            <a:pPr eaLnBrk="1" fontAlgn="auto" hangingPunct="1">
              <a:lnSpc>
                <a:spcPts val="2800"/>
              </a:lnSpc>
              <a:spcAft>
                <a:spcPts val="0"/>
              </a:spcAft>
              <a:defRPr/>
            </a:pPr>
            <a:r>
              <a:rPr lang="en-GB" sz="2800" b="1" dirty="0"/>
              <a:t>Using no more than six lines per slide, with no more than six words per line is recommended. Plenty of open space around words increases legibility.</a:t>
            </a:r>
          </a:p>
          <a:p>
            <a:pPr eaLnBrk="1" fontAlgn="auto" hangingPunct="1">
              <a:lnSpc>
                <a:spcPts val="2800"/>
              </a:lnSpc>
              <a:spcAft>
                <a:spcPts val="0"/>
              </a:spcAft>
              <a:defRPr/>
            </a:pPr>
            <a:r>
              <a:rPr lang="en-GB" sz="2800" dirty="0"/>
              <a:t>Simplicity and conciseness are keys to good slides.</a:t>
            </a:r>
          </a:p>
          <a:p>
            <a:pPr eaLnBrk="1" fontAlgn="auto" hangingPunct="1">
              <a:lnSpc>
                <a:spcPts val="2800"/>
              </a:lnSpc>
              <a:spcAft>
                <a:spcPts val="0"/>
              </a:spcAft>
              <a:defRPr/>
            </a:pPr>
            <a:r>
              <a:rPr lang="en-GB" sz="2800" dirty="0"/>
              <a:t>Remember, do not put company names or logos on your slides! </a:t>
            </a:r>
          </a:p>
          <a:p>
            <a:endParaRPr lang="en-US" dirty="0"/>
          </a:p>
        </p:txBody>
      </p:sp>
    </p:spTree>
    <p:extLst>
      <p:ext uri="{BB962C8B-B14F-4D97-AF65-F5344CB8AC3E}">
        <p14:creationId xmlns:p14="http://schemas.microsoft.com/office/powerpoint/2010/main" val="21621413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50880F-B083-E103-9D1D-7A9A0844C079}"/>
              </a:ext>
            </a:extLst>
          </p:cNvPr>
          <p:cNvSpPr>
            <a:spLocks noGrp="1"/>
          </p:cNvSpPr>
          <p:nvPr>
            <p:ph type="title"/>
          </p:nvPr>
        </p:nvSpPr>
        <p:spPr/>
        <p:txBody>
          <a:bodyPr/>
          <a:lstStyle/>
          <a:p>
            <a:r>
              <a:rPr lang="en-GB" altLang="en-US" dirty="0">
                <a:latin typeface="Helvetica" panose="020B0604020202020204" pitchFamily="34" charset="0"/>
              </a:rPr>
              <a:t>Good Slide Characteristics</a:t>
            </a:r>
            <a:endParaRPr lang="en-US" dirty="0"/>
          </a:p>
        </p:txBody>
      </p:sp>
      <p:sp>
        <p:nvSpPr>
          <p:cNvPr id="3" name="Content Placeholder 2">
            <a:extLst>
              <a:ext uri="{FF2B5EF4-FFF2-40B4-BE49-F238E27FC236}">
                <a16:creationId xmlns:a16="http://schemas.microsoft.com/office/drawing/2014/main" id="{B8411484-B4A0-7325-23B8-0A01DFD2AA6F}"/>
              </a:ext>
            </a:extLst>
          </p:cNvPr>
          <p:cNvSpPr>
            <a:spLocks noGrp="1"/>
          </p:cNvSpPr>
          <p:nvPr>
            <p:ph idx="1"/>
          </p:nvPr>
        </p:nvSpPr>
        <p:spPr/>
        <p:txBody>
          <a:bodyPr/>
          <a:lstStyle/>
          <a:p>
            <a:pPr eaLnBrk="1" hangingPunct="1">
              <a:lnSpc>
                <a:spcPts val="2800"/>
              </a:lnSpc>
            </a:pPr>
            <a:r>
              <a:rPr lang="en-US" altLang="en-US" sz="2800" dirty="0">
                <a:latin typeface="Helvetica" panose="020B0604020202020204" pitchFamily="34" charset="0"/>
              </a:rPr>
              <a:t>Simplicity</a:t>
            </a:r>
          </a:p>
          <a:p>
            <a:pPr eaLnBrk="1" hangingPunct="1">
              <a:lnSpc>
                <a:spcPts val="2800"/>
              </a:lnSpc>
            </a:pPr>
            <a:r>
              <a:rPr lang="en-US" altLang="en-US" sz="2800" dirty="0">
                <a:latin typeface="Helvetica" panose="020B0604020202020204" pitchFamily="34" charset="0"/>
              </a:rPr>
              <a:t>Strong color contrast</a:t>
            </a:r>
          </a:p>
          <a:p>
            <a:pPr eaLnBrk="1" hangingPunct="1">
              <a:lnSpc>
                <a:spcPts val="2800"/>
              </a:lnSpc>
            </a:pPr>
            <a:r>
              <a:rPr lang="en-US" altLang="en-US" sz="2800" dirty="0">
                <a:latin typeface="Helvetica" panose="020B0604020202020204" pitchFamily="34" charset="0"/>
              </a:rPr>
              <a:t>No more than six lines</a:t>
            </a:r>
          </a:p>
          <a:p>
            <a:pPr eaLnBrk="1" hangingPunct="1">
              <a:lnSpc>
                <a:spcPts val="2800"/>
              </a:lnSpc>
            </a:pPr>
            <a:r>
              <a:rPr lang="en-US" altLang="en-US" sz="2800" dirty="0">
                <a:latin typeface="Helvetica" panose="020B0604020202020204" pitchFamily="34" charset="0"/>
              </a:rPr>
              <a:t>Large, readable print</a:t>
            </a:r>
          </a:p>
          <a:p>
            <a:endParaRPr lang="en-US" dirty="0"/>
          </a:p>
        </p:txBody>
      </p:sp>
    </p:spTree>
    <p:extLst>
      <p:ext uri="{BB962C8B-B14F-4D97-AF65-F5344CB8AC3E}">
        <p14:creationId xmlns:p14="http://schemas.microsoft.com/office/powerpoint/2010/main" val="26839408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8459AE-E15E-E0CF-BB97-D69D8D456CF7}"/>
              </a:ext>
            </a:extLst>
          </p:cNvPr>
          <p:cNvSpPr>
            <a:spLocks noGrp="1"/>
          </p:cNvSpPr>
          <p:nvPr>
            <p:ph type="title"/>
          </p:nvPr>
        </p:nvSpPr>
        <p:spPr/>
        <p:txBody>
          <a:bodyPr/>
          <a:lstStyle/>
          <a:p>
            <a:r>
              <a:rPr lang="en-US" dirty="0"/>
              <a:t>Presentation Tips</a:t>
            </a:r>
          </a:p>
        </p:txBody>
      </p:sp>
      <p:sp>
        <p:nvSpPr>
          <p:cNvPr id="3" name="Content Placeholder 2">
            <a:extLst>
              <a:ext uri="{FF2B5EF4-FFF2-40B4-BE49-F238E27FC236}">
                <a16:creationId xmlns:a16="http://schemas.microsoft.com/office/drawing/2014/main" id="{DA33BAFD-7BD6-BB11-8A22-E87A054379A4}"/>
              </a:ext>
            </a:extLst>
          </p:cNvPr>
          <p:cNvSpPr>
            <a:spLocks noGrp="1"/>
          </p:cNvSpPr>
          <p:nvPr>
            <p:ph idx="1"/>
          </p:nvPr>
        </p:nvSpPr>
        <p:spPr/>
        <p:txBody>
          <a:bodyPr/>
          <a:lstStyle/>
          <a:p>
            <a:r>
              <a:rPr lang="en-US" dirty="0">
                <a:latin typeface="Montserrat" panose="00000500000000000000" pitchFamily="2" charset="0"/>
              </a:rPr>
              <a:t>As the person in charge when presenting, it is your job to make your audience feel comfortable and engaged with both you and the material of the presentation.</a:t>
            </a:r>
          </a:p>
          <a:p>
            <a:pPr marL="0" indent="0">
              <a:buNone/>
            </a:pPr>
            <a:endParaRPr lang="en-US" dirty="0">
              <a:latin typeface="Montserrat" panose="00000500000000000000" pitchFamily="2" charset="0"/>
            </a:endParaRPr>
          </a:p>
          <a:p>
            <a:r>
              <a:rPr lang="en-US" dirty="0">
                <a:latin typeface="Montserrat" panose="00000500000000000000" pitchFamily="2" charset="0"/>
              </a:rPr>
              <a:t>Mastering the 5 P’s of presentation skills – </a:t>
            </a:r>
            <a:r>
              <a:rPr lang="en-US" b="1" dirty="0">
                <a:latin typeface="Montserrat" panose="00000500000000000000" pitchFamily="2" charset="0"/>
              </a:rPr>
              <a:t>Preparation</a:t>
            </a:r>
            <a:r>
              <a:rPr lang="en-US" dirty="0">
                <a:latin typeface="Montserrat" panose="00000500000000000000" pitchFamily="2" charset="0"/>
              </a:rPr>
              <a:t>, </a:t>
            </a:r>
            <a:r>
              <a:rPr lang="en-US" b="1" dirty="0">
                <a:latin typeface="Montserrat" panose="00000500000000000000" pitchFamily="2" charset="0"/>
              </a:rPr>
              <a:t>Practice</a:t>
            </a:r>
            <a:r>
              <a:rPr lang="en-US" dirty="0">
                <a:latin typeface="Montserrat" panose="00000500000000000000" pitchFamily="2" charset="0"/>
              </a:rPr>
              <a:t>, </a:t>
            </a:r>
            <a:r>
              <a:rPr lang="en-US" b="1" dirty="0">
                <a:latin typeface="Montserrat" panose="00000500000000000000" pitchFamily="2" charset="0"/>
              </a:rPr>
              <a:t>Performance, Posture</a:t>
            </a:r>
            <a:r>
              <a:rPr lang="en-US" dirty="0">
                <a:latin typeface="Montserrat" panose="00000500000000000000" pitchFamily="2" charset="0"/>
              </a:rPr>
              <a:t>, and </a:t>
            </a:r>
            <a:r>
              <a:rPr lang="en-US" b="1" dirty="0">
                <a:latin typeface="Montserrat" panose="00000500000000000000" pitchFamily="2" charset="0"/>
              </a:rPr>
              <a:t>Pacing</a:t>
            </a:r>
            <a:r>
              <a:rPr lang="en-US" dirty="0">
                <a:latin typeface="Montserrat" panose="00000500000000000000" pitchFamily="2" charset="0"/>
              </a:rPr>
              <a:t> – can elevate your public speaking and ensure your message is delivered effectively.</a:t>
            </a:r>
          </a:p>
          <a:p>
            <a:endParaRPr lang="en-US" dirty="0"/>
          </a:p>
        </p:txBody>
      </p:sp>
    </p:spTree>
    <p:extLst>
      <p:ext uri="{BB962C8B-B14F-4D97-AF65-F5344CB8AC3E}">
        <p14:creationId xmlns:p14="http://schemas.microsoft.com/office/powerpoint/2010/main" val="23937940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4B418E-CC51-E5D1-DECD-8BC88071F811}"/>
              </a:ext>
            </a:extLst>
          </p:cNvPr>
          <p:cNvSpPr>
            <a:spLocks noGrp="1"/>
          </p:cNvSpPr>
          <p:nvPr>
            <p:ph type="title"/>
          </p:nvPr>
        </p:nvSpPr>
        <p:spPr/>
        <p:txBody>
          <a:bodyPr/>
          <a:lstStyle/>
          <a:p>
            <a:r>
              <a:rPr lang="en-US" dirty="0"/>
              <a:t>The 5 P’s of Presentation Skills</a:t>
            </a:r>
          </a:p>
        </p:txBody>
      </p:sp>
      <p:sp>
        <p:nvSpPr>
          <p:cNvPr id="3" name="Content Placeholder 2">
            <a:extLst>
              <a:ext uri="{FF2B5EF4-FFF2-40B4-BE49-F238E27FC236}">
                <a16:creationId xmlns:a16="http://schemas.microsoft.com/office/drawing/2014/main" id="{156D2A03-15A6-B6D1-9B38-200C9AB61A68}"/>
              </a:ext>
            </a:extLst>
          </p:cNvPr>
          <p:cNvSpPr>
            <a:spLocks noGrp="1"/>
          </p:cNvSpPr>
          <p:nvPr>
            <p:ph idx="1"/>
          </p:nvPr>
        </p:nvSpPr>
        <p:spPr/>
        <p:txBody>
          <a:bodyPr>
            <a:normAutofit fontScale="77500" lnSpcReduction="20000"/>
          </a:bodyPr>
          <a:lstStyle/>
          <a:p>
            <a:r>
              <a:rPr lang="en-US" sz="2800" b="1" dirty="0"/>
              <a:t>Preparation: </a:t>
            </a:r>
            <a:r>
              <a:rPr lang="en-US" sz="2800" dirty="0">
                <a:solidFill>
                  <a:srgbClr val="000000"/>
                </a:solidFill>
                <a:latin typeface="Montserrat" panose="00000500000000000000" pitchFamily="2" charset="0"/>
              </a:rPr>
              <a:t>S</a:t>
            </a:r>
            <a:r>
              <a:rPr lang="en-US" sz="2800" b="0" i="0" dirty="0">
                <a:solidFill>
                  <a:srgbClr val="000000"/>
                </a:solidFill>
                <a:effectLst/>
                <a:latin typeface="Montserrat" panose="00000500000000000000" pitchFamily="2" charset="0"/>
              </a:rPr>
              <a:t>et clear goals for your presentation to ensure you are delivering a focused and impactful message. </a:t>
            </a:r>
            <a:r>
              <a:rPr lang="en-US" sz="2800" dirty="0">
                <a:solidFill>
                  <a:srgbClr val="000000"/>
                </a:solidFill>
                <a:latin typeface="Montserrat" panose="00000500000000000000" pitchFamily="2" charset="0"/>
              </a:rPr>
              <a:t>Good preparation</a:t>
            </a:r>
            <a:r>
              <a:rPr lang="en-US" sz="2800" b="0" i="0" dirty="0">
                <a:solidFill>
                  <a:srgbClr val="000000"/>
                </a:solidFill>
                <a:effectLst/>
                <a:latin typeface="Montserrat" panose="00000500000000000000" pitchFamily="2" charset="0"/>
              </a:rPr>
              <a:t> involves thoroughly understanding your topic, knowing your audience, and setting clear objectives for your talk. </a:t>
            </a:r>
          </a:p>
          <a:p>
            <a:r>
              <a:rPr lang="en-US" sz="2800" b="1" dirty="0"/>
              <a:t>Practice : </a:t>
            </a:r>
            <a:r>
              <a:rPr lang="en-US" sz="2800" b="0" i="0" dirty="0">
                <a:solidFill>
                  <a:srgbClr val="000000"/>
                </a:solidFill>
                <a:effectLst/>
                <a:latin typeface="Montserrat" panose="00000500000000000000" pitchFamily="2" charset="0"/>
              </a:rPr>
              <a:t>It’s not just about memorizing your lines but also about getting comfortable with the flow and structure of your talk. Rehearse your presentation multiple times, ideally in a setting that mimics the actual environment you will be presenting in. This helps in getting used to the timing, transitions, and nuances of your speech.</a:t>
            </a:r>
          </a:p>
          <a:p>
            <a:r>
              <a:rPr lang="en-US" sz="2800" b="1" dirty="0"/>
              <a:t>Performance: </a:t>
            </a:r>
            <a:r>
              <a:rPr lang="en-US" sz="2800" b="0" i="0" dirty="0">
                <a:solidFill>
                  <a:srgbClr val="000000"/>
                </a:solidFill>
                <a:effectLst/>
                <a:latin typeface="Montserrat" panose="00000500000000000000" pitchFamily="2" charset="0"/>
              </a:rPr>
              <a:t>Focus on engaging with your audience through eye contact, facial expressions, and gestures. Your aim should be to convey your message with clarity and enthusiasm, keeping your audience interested and involved. Be mindful of your tone and modulation to emphasize key points. </a:t>
            </a:r>
            <a:endParaRPr lang="en-US" sz="2800" b="1" dirty="0"/>
          </a:p>
          <a:p>
            <a:endParaRPr lang="en-US" dirty="0"/>
          </a:p>
        </p:txBody>
      </p:sp>
    </p:spTree>
    <p:extLst>
      <p:ext uri="{BB962C8B-B14F-4D97-AF65-F5344CB8AC3E}">
        <p14:creationId xmlns:p14="http://schemas.microsoft.com/office/powerpoint/2010/main" val="3030065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19DE59-966C-1D7C-61DB-14980F4D167B}"/>
              </a:ext>
            </a:extLst>
          </p:cNvPr>
          <p:cNvSpPr>
            <a:spLocks noGrp="1"/>
          </p:cNvSpPr>
          <p:nvPr>
            <p:ph type="title"/>
          </p:nvPr>
        </p:nvSpPr>
        <p:spPr/>
        <p:txBody>
          <a:bodyPr/>
          <a:lstStyle/>
          <a:p>
            <a:r>
              <a:rPr lang="en-US" dirty="0"/>
              <a:t>The 5 P’s of Presentation Skills</a:t>
            </a:r>
          </a:p>
        </p:txBody>
      </p:sp>
      <p:sp>
        <p:nvSpPr>
          <p:cNvPr id="3" name="Content Placeholder 2">
            <a:extLst>
              <a:ext uri="{FF2B5EF4-FFF2-40B4-BE49-F238E27FC236}">
                <a16:creationId xmlns:a16="http://schemas.microsoft.com/office/drawing/2014/main" id="{E2DD0839-023D-A6D9-7F31-A421A7D480D9}"/>
              </a:ext>
            </a:extLst>
          </p:cNvPr>
          <p:cNvSpPr>
            <a:spLocks noGrp="1"/>
          </p:cNvSpPr>
          <p:nvPr>
            <p:ph idx="1"/>
          </p:nvPr>
        </p:nvSpPr>
        <p:spPr/>
        <p:txBody>
          <a:bodyPr>
            <a:normAutofit lnSpcReduction="10000"/>
          </a:bodyPr>
          <a:lstStyle/>
          <a:p>
            <a:r>
              <a:rPr lang="en-US" sz="2800" b="1" dirty="0"/>
              <a:t>Posture: </a:t>
            </a:r>
            <a:r>
              <a:rPr lang="en-US" sz="2800" b="0" i="0" dirty="0">
                <a:solidFill>
                  <a:srgbClr val="000000"/>
                </a:solidFill>
                <a:effectLst/>
                <a:latin typeface="Montserrat" panose="00000500000000000000" pitchFamily="2" charset="0"/>
              </a:rPr>
              <a:t>A good posture conveys confidence and helps in maintaining audience engagement. Stand tall, with your feet shoulder-width apart, and avoid slouching. Use hand gestures to emphasize points but avoid excessive movements that can be distracting.</a:t>
            </a:r>
            <a:endParaRPr lang="en-US" sz="2800" b="1" dirty="0"/>
          </a:p>
          <a:p>
            <a:r>
              <a:rPr lang="en-US" sz="2800" b="1" dirty="0"/>
              <a:t>Pacing: </a:t>
            </a:r>
            <a:r>
              <a:rPr lang="en-US" sz="2800" b="0" i="0" dirty="0">
                <a:solidFill>
                  <a:srgbClr val="000000"/>
                </a:solidFill>
                <a:effectLst/>
                <a:latin typeface="Montserrat" panose="00000500000000000000" pitchFamily="2" charset="0"/>
              </a:rPr>
              <a:t> Speak clearly and at a pace that allows your audience to easily follow along. Utilize pauses effectively to emphasize points and to allow your audience time to absorb the information. A well-paced presentation helps in maintaining audience engagement.</a:t>
            </a:r>
            <a:endParaRPr lang="en-US" sz="2800" b="1" dirty="0"/>
          </a:p>
          <a:p>
            <a:endParaRPr lang="en-US" dirty="0"/>
          </a:p>
        </p:txBody>
      </p:sp>
    </p:spTree>
    <p:extLst>
      <p:ext uri="{BB962C8B-B14F-4D97-AF65-F5344CB8AC3E}">
        <p14:creationId xmlns:p14="http://schemas.microsoft.com/office/powerpoint/2010/main" val="13303737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19210C-7782-A860-EDA3-6AFC9615E7C1}"/>
              </a:ext>
            </a:extLst>
          </p:cNvPr>
          <p:cNvSpPr>
            <a:spLocks noGrp="1"/>
          </p:cNvSpPr>
          <p:nvPr>
            <p:ph type="title"/>
          </p:nvPr>
        </p:nvSpPr>
        <p:spPr/>
        <p:txBody>
          <a:bodyPr/>
          <a:lstStyle/>
          <a:p>
            <a:r>
              <a:rPr lang="en-US" dirty="0"/>
              <a:t>Presentation Tips</a:t>
            </a:r>
          </a:p>
        </p:txBody>
      </p:sp>
      <p:sp>
        <p:nvSpPr>
          <p:cNvPr id="3" name="Content Placeholder 2">
            <a:extLst>
              <a:ext uri="{FF2B5EF4-FFF2-40B4-BE49-F238E27FC236}">
                <a16:creationId xmlns:a16="http://schemas.microsoft.com/office/drawing/2014/main" id="{88958143-A108-3EF0-5269-F9D5BC571D41}"/>
              </a:ext>
            </a:extLst>
          </p:cNvPr>
          <p:cNvSpPr>
            <a:spLocks noGrp="1"/>
          </p:cNvSpPr>
          <p:nvPr>
            <p:ph idx="1"/>
          </p:nvPr>
        </p:nvSpPr>
        <p:spPr/>
        <p:txBody>
          <a:bodyPr/>
          <a:lstStyle/>
          <a:p>
            <a:r>
              <a:rPr lang="en-US" dirty="0"/>
              <a:t>Be yourself, relax and practice some deep breathing techniques!</a:t>
            </a:r>
          </a:p>
          <a:p>
            <a:endParaRPr lang="en-US" dirty="0"/>
          </a:p>
        </p:txBody>
      </p:sp>
      <p:pic>
        <p:nvPicPr>
          <p:cNvPr id="4" name="Picture 3">
            <a:extLst>
              <a:ext uri="{FF2B5EF4-FFF2-40B4-BE49-F238E27FC236}">
                <a16:creationId xmlns:a16="http://schemas.microsoft.com/office/drawing/2014/main" id="{1D9DBC9F-CBB9-0F45-ACAC-C79F8DA189C1}"/>
              </a:ext>
            </a:extLst>
          </p:cNvPr>
          <p:cNvPicPr>
            <a:picLocks noChangeAspect="1"/>
          </p:cNvPicPr>
          <p:nvPr/>
        </p:nvPicPr>
        <p:blipFill rotWithShape="1">
          <a:blip r:embed="rId2"/>
          <a:srcRect b="5283"/>
          <a:stretch/>
        </p:blipFill>
        <p:spPr>
          <a:xfrm>
            <a:off x="3596823" y="2921309"/>
            <a:ext cx="4288064" cy="3216048"/>
          </a:xfrm>
          <a:prstGeom prst="rect">
            <a:avLst/>
          </a:prstGeom>
        </p:spPr>
      </p:pic>
    </p:spTree>
    <p:extLst>
      <p:ext uri="{BB962C8B-B14F-4D97-AF65-F5344CB8AC3E}">
        <p14:creationId xmlns:p14="http://schemas.microsoft.com/office/powerpoint/2010/main" val="2949929699"/>
      </p:ext>
    </p:extLst>
  </p:cSld>
  <p:clrMapOvr>
    <a:masterClrMapping/>
  </p:clrMapOvr>
</p:sld>
</file>

<file path=ppt/theme/theme1.xml><?xml version="1.0" encoding="utf-8"?>
<a:theme xmlns:a="http://schemas.openxmlformats.org/drawingml/2006/main" name="Office Theme">
  <a:themeElements>
    <a:clrScheme name="GRC25">
      <a:dk1>
        <a:srgbClr val="000000"/>
      </a:dk1>
      <a:lt1>
        <a:srgbClr val="FFFFFF"/>
      </a:lt1>
      <a:dk2>
        <a:srgbClr val="44546A"/>
      </a:dk2>
      <a:lt2>
        <a:srgbClr val="E7E6E6"/>
      </a:lt2>
      <a:accent1>
        <a:srgbClr val="F16477"/>
      </a:accent1>
      <a:accent2>
        <a:srgbClr val="A2BAA3"/>
      </a:accent2>
      <a:accent3>
        <a:srgbClr val="F89924"/>
      </a:accent3>
      <a:accent4>
        <a:srgbClr val="F8B3BD"/>
      </a:accent4>
      <a:accent5>
        <a:srgbClr val="D0DCD0"/>
      </a:accent5>
      <a:accent6>
        <a:srgbClr val="FBC888"/>
      </a:accent6>
      <a:hlink>
        <a:srgbClr val="A2BAA3"/>
      </a:hlink>
      <a:folHlink>
        <a:srgbClr val="F16477"/>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59</TotalTime>
  <Words>607</Words>
  <Application>Microsoft Office PowerPoint</Application>
  <PresentationFormat>Widescreen</PresentationFormat>
  <Paragraphs>37</Paragraphs>
  <Slides>8</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Arial</vt:lpstr>
      <vt:lpstr>Calibri</vt:lpstr>
      <vt:lpstr>Helvetica</vt:lpstr>
      <vt:lpstr>Montserrat</vt:lpstr>
      <vt:lpstr>Red Hat Display</vt:lpstr>
      <vt:lpstr>Office Theme</vt:lpstr>
      <vt:lpstr>2025 GRC  Presentation Tips</vt:lpstr>
      <vt:lpstr>Technical Paper PPT Requirements</vt:lpstr>
      <vt:lpstr>Bad Slide Characteristics</vt:lpstr>
      <vt:lpstr>Good Slide Characteristics</vt:lpstr>
      <vt:lpstr>Presentation Tips</vt:lpstr>
      <vt:lpstr>The 5 P’s of Presentation Skills</vt:lpstr>
      <vt:lpstr>The 5 P’s of Presentation Skills</vt:lpstr>
      <vt:lpstr>Presentation Tips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Taramin Stuber</dc:creator>
  <cp:lastModifiedBy>Breanna Ruiz</cp:lastModifiedBy>
  <cp:revision>9</cp:revision>
  <dcterms:created xsi:type="dcterms:W3CDTF">2022-06-03T13:48:54Z</dcterms:created>
  <dcterms:modified xsi:type="dcterms:W3CDTF">2025-07-17T20:29:50Z</dcterms:modified>
</cp:coreProperties>
</file>